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8" r:id="rId3"/>
    <p:sldId id="257" r:id="rId4"/>
    <p:sldId id="258" r:id="rId5"/>
    <p:sldId id="259" r:id="rId6"/>
    <p:sldId id="261" r:id="rId7"/>
    <p:sldId id="262" r:id="rId8"/>
    <p:sldId id="264" r:id="rId9"/>
    <p:sldId id="263" r:id="rId10"/>
    <p:sldId id="267"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8" d="100"/>
          <a:sy n="78" d="100"/>
        </p:scale>
        <p:origin x="-282" y="1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4882F703-A17C-44C0-9F5F-A51FAA024867}" type="datetimeFigureOut">
              <a:rPr lang="en-NZ" smtClean="0"/>
              <a:pPr/>
              <a:t>9/12/2010</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02264A5C-4572-4D4E-8007-576D257E61A0}" type="slidenum">
              <a:rPr lang="en-NZ" smtClean="0"/>
              <a:pPr/>
              <a:t>‹#›</a:t>
            </a:fld>
            <a:endParaRPr lang="en-NZ"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4882F703-A17C-44C0-9F5F-A51FAA024867}" type="datetimeFigureOut">
              <a:rPr lang="en-NZ" smtClean="0"/>
              <a:pPr/>
              <a:t>9/12/2010</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02264A5C-4572-4D4E-8007-576D257E61A0}" type="slidenum">
              <a:rPr lang="en-NZ" smtClean="0"/>
              <a:pPr/>
              <a:t>‹#›</a:t>
            </a:fld>
            <a:endParaRPr lang="en-NZ"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4882F703-A17C-44C0-9F5F-A51FAA024867}" type="datetimeFigureOut">
              <a:rPr lang="en-NZ" smtClean="0"/>
              <a:pPr/>
              <a:t>9/12/2010</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02264A5C-4572-4D4E-8007-576D257E61A0}" type="slidenum">
              <a:rPr lang="en-NZ" smtClean="0"/>
              <a:pPr/>
              <a:t>‹#›</a:t>
            </a:fld>
            <a:endParaRPr lang="en-NZ"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4882F703-A17C-44C0-9F5F-A51FAA024867}" type="datetimeFigureOut">
              <a:rPr lang="en-NZ" smtClean="0"/>
              <a:pPr/>
              <a:t>9/12/2010</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02264A5C-4572-4D4E-8007-576D257E61A0}" type="slidenum">
              <a:rPr lang="en-NZ" smtClean="0"/>
              <a:pPr/>
              <a:t>‹#›</a:t>
            </a:fld>
            <a:endParaRPr lang="en-NZ"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82F703-A17C-44C0-9F5F-A51FAA024867}" type="datetimeFigureOut">
              <a:rPr lang="en-NZ" smtClean="0"/>
              <a:pPr/>
              <a:t>9/12/2010</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02264A5C-4572-4D4E-8007-576D257E61A0}" type="slidenum">
              <a:rPr lang="en-NZ" smtClean="0"/>
              <a:pPr/>
              <a:t>‹#›</a:t>
            </a:fld>
            <a:endParaRPr lang="en-NZ"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4882F703-A17C-44C0-9F5F-A51FAA024867}" type="datetimeFigureOut">
              <a:rPr lang="en-NZ" smtClean="0"/>
              <a:pPr/>
              <a:t>9/12/2010</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02264A5C-4572-4D4E-8007-576D257E61A0}" type="slidenum">
              <a:rPr lang="en-NZ" smtClean="0"/>
              <a:pPr/>
              <a:t>‹#›</a:t>
            </a:fld>
            <a:endParaRPr lang="en-NZ"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4882F703-A17C-44C0-9F5F-A51FAA024867}" type="datetimeFigureOut">
              <a:rPr lang="en-NZ" smtClean="0"/>
              <a:pPr/>
              <a:t>9/12/2010</a:t>
            </a:fld>
            <a:endParaRPr lang="en-NZ" dirty="0"/>
          </a:p>
        </p:txBody>
      </p:sp>
      <p:sp>
        <p:nvSpPr>
          <p:cNvPr id="8" name="Footer Placeholder 7"/>
          <p:cNvSpPr>
            <a:spLocks noGrp="1"/>
          </p:cNvSpPr>
          <p:nvPr>
            <p:ph type="ftr" sz="quarter" idx="11"/>
          </p:nvPr>
        </p:nvSpPr>
        <p:spPr/>
        <p:txBody>
          <a:bodyPr/>
          <a:lstStyle/>
          <a:p>
            <a:endParaRPr lang="en-NZ" dirty="0"/>
          </a:p>
        </p:txBody>
      </p:sp>
      <p:sp>
        <p:nvSpPr>
          <p:cNvPr id="9" name="Slide Number Placeholder 8"/>
          <p:cNvSpPr>
            <a:spLocks noGrp="1"/>
          </p:cNvSpPr>
          <p:nvPr>
            <p:ph type="sldNum" sz="quarter" idx="12"/>
          </p:nvPr>
        </p:nvSpPr>
        <p:spPr/>
        <p:txBody>
          <a:bodyPr/>
          <a:lstStyle/>
          <a:p>
            <a:fld id="{02264A5C-4572-4D4E-8007-576D257E61A0}" type="slidenum">
              <a:rPr lang="en-NZ" smtClean="0"/>
              <a:pPr/>
              <a:t>‹#›</a:t>
            </a:fld>
            <a:endParaRPr lang="en-NZ"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4882F703-A17C-44C0-9F5F-A51FAA024867}" type="datetimeFigureOut">
              <a:rPr lang="en-NZ" smtClean="0"/>
              <a:pPr/>
              <a:t>9/12/2010</a:t>
            </a:fld>
            <a:endParaRPr lang="en-NZ" dirty="0"/>
          </a:p>
        </p:txBody>
      </p:sp>
      <p:sp>
        <p:nvSpPr>
          <p:cNvPr id="4" name="Footer Placeholder 3"/>
          <p:cNvSpPr>
            <a:spLocks noGrp="1"/>
          </p:cNvSpPr>
          <p:nvPr>
            <p:ph type="ftr" sz="quarter" idx="11"/>
          </p:nvPr>
        </p:nvSpPr>
        <p:spPr/>
        <p:txBody>
          <a:bodyPr/>
          <a:lstStyle/>
          <a:p>
            <a:endParaRPr lang="en-NZ" dirty="0"/>
          </a:p>
        </p:txBody>
      </p:sp>
      <p:sp>
        <p:nvSpPr>
          <p:cNvPr id="5" name="Slide Number Placeholder 4"/>
          <p:cNvSpPr>
            <a:spLocks noGrp="1"/>
          </p:cNvSpPr>
          <p:nvPr>
            <p:ph type="sldNum" sz="quarter" idx="12"/>
          </p:nvPr>
        </p:nvSpPr>
        <p:spPr/>
        <p:txBody>
          <a:bodyPr/>
          <a:lstStyle/>
          <a:p>
            <a:fld id="{02264A5C-4572-4D4E-8007-576D257E61A0}" type="slidenum">
              <a:rPr lang="en-NZ" smtClean="0"/>
              <a:pPr/>
              <a:t>‹#›</a:t>
            </a:fld>
            <a:endParaRPr lang="en-NZ"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82F703-A17C-44C0-9F5F-A51FAA024867}" type="datetimeFigureOut">
              <a:rPr lang="en-NZ" smtClean="0"/>
              <a:pPr/>
              <a:t>9/12/2010</a:t>
            </a:fld>
            <a:endParaRPr lang="en-NZ" dirty="0"/>
          </a:p>
        </p:txBody>
      </p:sp>
      <p:sp>
        <p:nvSpPr>
          <p:cNvPr id="3" name="Footer Placeholder 2"/>
          <p:cNvSpPr>
            <a:spLocks noGrp="1"/>
          </p:cNvSpPr>
          <p:nvPr>
            <p:ph type="ftr" sz="quarter" idx="11"/>
          </p:nvPr>
        </p:nvSpPr>
        <p:spPr/>
        <p:txBody>
          <a:bodyPr/>
          <a:lstStyle/>
          <a:p>
            <a:endParaRPr lang="en-NZ" dirty="0"/>
          </a:p>
        </p:txBody>
      </p:sp>
      <p:sp>
        <p:nvSpPr>
          <p:cNvPr id="4" name="Slide Number Placeholder 3"/>
          <p:cNvSpPr>
            <a:spLocks noGrp="1"/>
          </p:cNvSpPr>
          <p:nvPr>
            <p:ph type="sldNum" sz="quarter" idx="12"/>
          </p:nvPr>
        </p:nvSpPr>
        <p:spPr/>
        <p:txBody>
          <a:bodyPr/>
          <a:lstStyle/>
          <a:p>
            <a:fld id="{02264A5C-4572-4D4E-8007-576D257E61A0}" type="slidenum">
              <a:rPr lang="en-NZ" smtClean="0"/>
              <a:pPr/>
              <a:t>‹#›</a:t>
            </a:fld>
            <a:endParaRPr lang="en-NZ"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82F703-A17C-44C0-9F5F-A51FAA024867}" type="datetimeFigureOut">
              <a:rPr lang="en-NZ" smtClean="0"/>
              <a:pPr/>
              <a:t>9/12/2010</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02264A5C-4572-4D4E-8007-576D257E61A0}" type="slidenum">
              <a:rPr lang="en-NZ" smtClean="0"/>
              <a:pPr/>
              <a:t>‹#›</a:t>
            </a:fld>
            <a:endParaRPr lang="en-NZ"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82F703-A17C-44C0-9F5F-A51FAA024867}" type="datetimeFigureOut">
              <a:rPr lang="en-NZ" smtClean="0"/>
              <a:pPr/>
              <a:t>9/12/2010</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02264A5C-4572-4D4E-8007-576D257E61A0}" type="slidenum">
              <a:rPr lang="en-NZ" smtClean="0"/>
              <a:pPr/>
              <a:t>‹#›</a:t>
            </a:fld>
            <a:endParaRPr lang="en-NZ"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B0F0"/>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82F703-A17C-44C0-9F5F-A51FAA024867}" type="datetimeFigureOut">
              <a:rPr lang="en-NZ" smtClean="0"/>
              <a:pPr/>
              <a:t>9/12/2010</a:t>
            </a:fld>
            <a:endParaRPr lang="en-NZ"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264A5C-4572-4D4E-8007-576D257E61A0}" type="slidenum">
              <a:rPr lang="en-NZ" smtClean="0"/>
              <a:pPr/>
              <a:t>‹#›</a:t>
            </a:fld>
            <a:endParaRPr lang="en-NZ"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www.shelfari.com/books/5092492/License-to-Orbit-The-Future-of-Commercial-Space-Travel-(Apogee-B" TargetMode="External"/><Relationship Id="rId3" Type="http://schemas.openxmlformats.org/officeDocument/2006/relationships/hyperlink" Target="http://www.stuff.co.nz/travel/international/.../Russian-company-plans-space-hotel" TargetMode="External"/><Relationship Id="rId7" Type="http://schemas.openxmlformats.org/officeDocument/2006/relationships/hyperlink" Target="http://www.galacticsuite.com/index2.html" TargetMode="External"/><Relationship Id="rId2" Type="http://schemas.openxmlformats.org/officeDocument/2006/relationships/hyperlink" Target="http://www.stuff.co.nz/world/2681950/Bransons-future-flight-unveiled" TargetMode="External"/><Relationship Id="rId1" Type="http://schemas.openxmlformats.org/officeDocument/2006/relationships/slideLayout" Target="../slideLayouts/slideLayout2.xml"/><Relationship Id="rId6" Type="http://schemas.openxmlformats.org/officeDocument/2006/relationships/hyperlink" Target="http://www.nasa.gov/" TargetMode="External"/><Relationship Id="rId5" Type="http://schemas.openxmlformats.org/officeDocument/2006/relationships/hyperlink" Target="http://www.bristolspaceplanes.com/" TargetMode="External"/><Relationship Id="rId4" Type="http://schemas.openxmlformats.org/officeDocument/2006/relationships/hyperlink" Target="http://www.stuff.co.nz/world/americas/3589303"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u="heavy" dirty="0"/>
              <a:t>Future </a:t>
            </a:r>
            <a:r>
              <a:rPr lang="en-NZ" u="heavy" dirty="0" smtClean="0"/>
              <a:t>Plans for </a:t>
            </a:r>
            <a:r>
              <a:rPr lang="en-NZ" u="heavy" dirty="0"/>
              <a:t>S</a:t>
            </a:r>
            <a:r>
              <a:rPr lang="en-NZ" u="heavy" dirty="0" smtClean="0"/>
              <a:t>pace </a:t>
            </a:r>
            <a:r>
              <a:rPr lang="en-NZ" u="heavy" dirty="0"/>
              <a:t>T</a:t>
            </a:r>
            <a:r>
              <a:rPr lang="en-NZ" u="heavy" dirty="0" smtClean="0"/>
              <a:t>ravel </a:t>
            </a:r>
            <a:endParaRPr lang="en-NZ" dirty="0"/>
          </a:p>
        </p:txBody>
      </p:sp>
      <p:sp>
        <p:nvSpPr>
          <p:cNvPr id="3" name="Subtitle 2"/>
          <p:cNvSpPr>
            <a:spLocks noGrp="1"/>
          </p:cNvSpPr>
          <p:nvPr>
            <p:ph type="subTitle" idx="1"/>
          </p:nvPr>
        </p:nvSpPr>
        <p:spPr/>
        <p:txBody>
          <a:bodyPr/>
          <a:lstStyle/>
          <a:p>
            <a:r>
              <a:rPr lang="en-NZ" dirty="0" smtClean="0">
                <a:solidFill>
                  <a:schemeClr val="tx1"/>
                </a:solidFill>
              </a:rPr>
              <a:t>Created by Manish Chetty, Connor Handley, Matthew Hansen</a:t>
            </a:r>
            <a:endParaRPr lang="en-NZ"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iterate type="lt">
                                    <p:tmPct val="5000"/>
                                  </p:iterate>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NZ" dirty="0" smtClean="0"/>
              <a:t>Bibliography</a:t>
            </a:r>
            <a:endParaRPr lang="en-NZ" dirty="0"/>
          </a:p>
        </p:txBody>
      </p:sp>
      <p:sp>
        <p:nvSpPr>
          <p:cNvPr id="3" name="Content Placeholder 2"/>
          <p:cNvSpPr>
            <a:spLocks noGrp="1"/>
          </p:cNvSpPr>
          <p:nvPr>
            <p:ph idx="1"/>
          </p:nvPr>
        </p:nvSpPr>
        <p:spPr>
          <a:xfrm>
            <a:off x="457200" y="1219200"/>
            <a:ext cx="8229600" cy="4906963"/>
          </a:xfrm>
        </p:spPr>
        <p:txBody>
          <a:bodyPr>
            <a:normAutofit fontScale="77500" lnSpcReduction="20000"/>
          </a:bodyPr>
          <a:lstStyle/>
          <a:p>
            <a:r>
              <a:rPr lang="en-NZ" dirty="0"/>
              <a:t>Websites:</a:t>
            </a:r>
          </a:p>
          <a:p>
            <a:r>
              <a:rPr lang="en-NZ" u="sng" dirty="0">
                <a:hlinkClick r:id="rId2"/>
              </a:rPr>
              <a:t>www.stuff.co.nz/world/2681950/Bransons-</a:t>
            </a:r>
            <a:r>
              <a:rPr lang="en-NZ" b="1" u="sng" dirty="0">
                <a:hlinkClick r:id="rId2"/>
              </a:rPr>
              <a:t>future</a:t>
            </a:r>
            <a:r>
              <a:rPr lang="en-NZ" u="sng" dirty="0">
                <a:hlinkClick r:id="rId2"/>
              </a:rPr>
              <a:t>-flight-unveiled</a:t>
            </a:r>
            <a:endParaRPr lang="en-NZ" dirty="0"/>
          </a:p>
          <a:p>
            <a:r>
              <a:rPr lang="en-NZ" u="sng" dirty="0">
                <a:hlinkClick r:id="rId3"/>
              </a:rPr>
              <a:t>www.stuff.co.nz/</a:t>
            </a:r>
            <a:r>
              <a:rPr lang="en-NZ" b="1" u="sng" dirty="0">
                <a:hlinkClick r:id="rId3"/>
              </a:rPr>
              <a:t>travel</a:t>
            </a:r>
            <a:r>
              <a:rPr lang="en-NZ" u="sng" dirty="0">
                <a:hlinkClick r:id="rId3"/>
              </a:rPr>
              <a:t>/international/.../Russian-company-plans-</a:t>
            </a:r>
            <a:r>
              <a:rPr lang="en-NZ" b="1" u="sng" dirty="0">
                <a:hlinkClick r:id="rId3"/>
              </a:rPr>
              <a:t>space</a:t>
            </a:r>
            <a:r>
              <a:rPr lang="en-NZ" u="sng" dirty="0">
                <a:hlinkClick r:id="rId3"/>
              </a:rPr>
              <a:t>-hotel</a:t>
            </a:r>
            <a:endParaRPr lang="en-NZ" dirty="0"/>
          </a:p>
          <a:p>
            <a:r>
              <a:rPr lang="en-NZ" u="sng" dirty="0">
                <a:hlinkClick r:id="rId4"/>
              </a:rPr>
              <a:t>www.stuff.co.nz/world/americas/3589303</a:t>
            </a:r>
            <a:endParaRPr lang="en-NZ" dirty="0"/>
          </a:p>
          <a:p>
            <a:r>
              <a:rPr lang="en-NZ" u="sng" dirty="0">
                <a:hlinkClick r:id="rId5"/>
              </a:rPr>
              <a:t>http://www.bristolspaceplanes.com/</a:t>
            </a:r>
            <a:endParaRPr lang="en-NZ" dirty="0"/>
          </a:p>
          <a:p>
            <a:r>
              <a:rPr lang="en-NZ" u="sng" dirty="0" err="1">
                <a:hlinkClick r:id="rId6"/>
              </a:rPr>
              <a:t>www.</a:t>
            </a:r>
            <a:r>
              <a:rPr lang="en-NZ" b="1" u="sng" dirty="0" err="1">
                <a:hlinkClick r:id="rId6"/>
              </a:rPr>
              <a:t>nasa</a:t>
            </a:r>
            <a:r>
              <a:rPr lang="en-NZ" u="sng" dirty="0" err="1">
                <a:hlinkClick r:id="rId6"/>
              </a:rPr>
              <a:t>.gov</a:t>
            </a:r>
            <a:r>
              <a:rPr lang="en-NZ" u="sng" dirty="0" smtClean="0">
                <a:hlinkClick r:id="rId6"/>
              </a:rPr>
              <a:t>/</a:t>
            </a:r>
            <a:endParaRPr lang="en-NZ" u="sng" dirty="0" smtClean="0"/>
          </a:p>
          <a:p>
            <a:r>
              <a:rPr lang="en-NZ" dirty="0" smtClean="0">
                <a:hlinkClick r:id="rId7"/>
              </a:rPr>
              <a:t>http://www.galacticsuite.com/index2.html</a:t>
            </a:r>
            <a:endParaRPr lang="en-NZ" dirty="0" smtClean="0"/>
          </a:p>
          <a:p>
            <a:endParaRPr lang="en-NZ" dirty="0"/>
          </a:p>
          <a:p>
            <a:pPr>
              <a:buNone/>
            </a:pPr>
            <a:r>
              <a:rPr lang="en-NZ" i="1" dirty="0"/>
              <a:t> </a:t>
            </a:r>
            <a:r>
              <a:rPr lang="en-NZ" i="1" dirty="0" smtClean="0"/>
              <a:t> </a:t>
            </a:r>
            <a:r>
              <a:rPr lang="en-NZ" b="1" dirty="0" smtClean="0"/>
              <a:t>Book</a:t>
            </a:r>
            <a:r>
              <a:rPr lang="en-NZ" b="1" dirty="0"/>
              <a:t>: </a:t>
            </a:r>
            <a:r>
              <a:rPr lang="en-NZ" b="1" u="sng" dirty="0">
                <a:hlinkClick r:id="rId8"/>
              </a:rPr>
              <a:t>License to Orbit: The Future of Commercial Space Travel (Apogee Books Space Series)</a:t>
            </a:r>
            <a:r>
              <a:rPr lang="en-NZ" b="1" dirty="0"/>
              <a:t> by Joseph Pelton, Peter </a:t>
            </a:r>
            <a:r>
              <a:rPr lang="en-NZ" b="1" dirty="0" smtClean="0"/>
              <a:t>Marshall</a:t>
            </a:r>
            <a:endParaRPr lang="en-NZ"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par>
                                <p:cTn id="11" presetID="31" presetClass="entr" presetSubtype="0" fill="hold" nodeType="withEffect">
                                  <p:stCondLst>
                                    <p:cond delay="0"/>
                                  </p:stCondLst>
                                  <p:iterate type="lt">
                                    <p:tmPct val="5000"/>
                                  </p:iterate>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1" end="1"/>
                                            </p:txEl>
                                          </p:spTgt>
                                        </p:tgtEl>
                                      </p:cBhvr>
                                    </p:animEffect>
                                  </p:childTnLst>
                                </p:cTn>
                              </p:par>
                              <p:par>
                                <p:cTn id="17" presetID="31" presetClass="entr" presetSubtype="0" fill="hold" nodeType="withEffect">
                                  <p:stCondLst>
                                    <p:cond delay="0"/>
                                  </p:stCondLst>
                                  <p:iterate type="lt">
                                    <p:tmPct val="5000"/>
                                  </p:iterate>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1"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2" dur="1000"/>
                                        <p:tgtEl>
                                          <p:spTgt spid="3">
                                            <p:txEl>
                                              <p:pRg st="2" end="2"/>
                                            </p:txEl>
                                          </p:spTgt>
                                        </p:tgtEl>
                                      </p:cBhvr>
                                    </p:animEffect>
                                  </p:childTnLst>
                                </p:cTn>
                              </p:par>
                              <p:par>
                                <p:cTn id="23" presetID="31" presetClass="entr" presetSubtype="0" fill="hold" nodeType="withEffect">
                                  <p:stCondLst>
                                    <p:cond delay="0"/>
                                  </p:stCondLst>
                                  <p:iterate type="lt">
                                    <p:tmPct val="5000"/>
                                  </p:iterate>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7"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8" dur="1000"/>
                                        <p:tgtEl>
                                          <p:spTgt spid="3">
                                            <p:txEl>
                                              <p:pRg st="3" end="3"/>
                                            </p:txEl>
                                          </p:spTgt>
                                        </p:tgtEl>
                                      </p:cBhvr>
                                    </p:animEffect>
                                  </p:childTnLst>
                                </p:cTn>
                              </p:par>
                              <p:par>
                                <p:cTn id="29" presetID="31" presetClass="entr" presetSubtype="0" fill="hold" nodeType="withEffect">
                                  <p:stCondLst>
                                    <p:cond delay="0"/>
                                  </p:stCondLst>
                                  <p:iterate type="lt">
                                    <p:tmPct val="5000"/>
                                  </p:iterate>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4" end="4"/>
                                            </p:txEl>
                                          </p:spTgt>
                                        </p:tgtEl>
                                      </p:cBhvr>
                                    </p:animEffect>
                                  </p:childTnLst>
                                </p:cTn>
                              </p:par>
                              <p:par>
                                <p:cTn id="35" presetID="31" presetClass="entr" presetSubtype="0" fill="hold" nodeType="withEffect">
                                  <p:stCondLst>
                                    <p:cond delay="0"/>
                                  </p:stCondLst>
                                  <p:iterate type="lt">
                                    <p:tmPct val="5000"/>
                                  </p:iterate>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8"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9"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40" dur="1000"/>
                                        <p:tgtEl>
                                          <p:spTgt spid="3">
                                            <p:txEl>
                                              <p:pRg st="5" end="5"/>
                                            </p:txEl>
                                          </p:spTgt>
                                        </p:tgtEl>
                                      </p:cBhvr>
                                    </p:animEffect>
                                  </p:childTnLst>
                                </p:cTn>
                              </p:par>
                              <p:par>
                                <p:cTn id="41" presetID="31" presetClass="entr" presetSubtype="0" fill="hold" nodeType="withEffect">
                                  <p:stCondLst>
                                    <p:cond delay="0"/>
                                  </p:stCondLst>
                                  <p:iterate type="lt">
                                    <p:tmPct val="5000"/>
                                  </p:iterate>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p:cTn id="43"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4"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5"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46" dur="1000"/>
                                        <p:tgtEl>
                                          <p:spTgt spid="3">
                                            <p:txEl>
                                              <p:pRg st="6" end="6"/>
                                            </p:txEl>
                                          </p:spTgt>
                                        </p:tgtEl>
                                      </p:cBhvr>
                                    </p:animEffect>
                                  </p:childTnLst>
                                </p:cTn>
                              </p:par>
                              <p:par>
                                <p:cTn id="47" presetID="31" presetClass="entr" presetSubtype="0" fill="hold" nodeType="withEffect">
                                  <p:stCondLst>
                                    <p:cond delay="0"/>
                                  </p:stCondLst>
                                  <p:iterate type="lt">
                                    <p:tmPct val="5000"/>
                                  </p:iterate>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p:cTn id="49"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50"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51"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52"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0"/>
            <a:ext cx="8229600" cy="2895600"/>
          </a:xfrm>
        </p:spPr>
        <p:txBody>
          <a:bodyPr>
            <a:normAutofit/>
          </a:bodyPr>
          <a:lstStyle/>
          <a:p>
            <a:r>
              <a:rPr lang="en-NZ" sz="9600" dirty="0" smtClean="0"/>
              <a:t>THE END</a:t>
            </a:r>
            <a:endParaRPr lang="en-NZ" sz="9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u="sng" dirty="0" smtClean="0"/>
              <a:t>Focus Question</a:t>
            </a:r>
            <a:endParaRPr lang="en-NZ" u="sng" dirty="0"/>
          </a:p>
        </p:txBody>
      </p:sp>
      <p:sp>
        <p:nvSpPr>
          <p:cNvPr id="3" name="Content Placeholder 2"/>
          <p:cNvSpPr>
            <a:spLocks noGrp="1"/>
          </p:cNvSpPr>
          <p:nvPr>
            <p:ph idx="1"/>
          </p:nvPr>
        </p:nvSpPr>
        <p:spPr>
          <a:xfrm>
            <a:off x="1219200" y="1828800"/>
            <a:ext cx="6553200" cy="4525963"/>
          </a:xfrm>
        </p:spPr>
        <p:txBody>
          <a:bodyPr>
            <a:normAutofit/>
          </a:bodyPr>
          <a:lstStyle/>
          <a:p>
            <a:pPr algn="ctr"/>
            <a:r>
              <a:rPr lang="en-NZ" sz="4800" dirty="0" smtClean="0"/>
              <a:t>What are the future concept designs for commercial space travel                and tourism? </a:t>
            </a:r>
            <a:endParaRPr lang="en-NZ" sz="4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iterate type="lt">
                                    <p:tmPct val="5000"/>
                                  </p:iterate>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Contents</a:t>
            </a:r>
            <a:endParaRPr lang="en-NZ" dirty="0"/>
          </a:p>
        </p:txBody>
      </p:sp>
      <p:sp>
        <p:nvSpPr>
          <p:cNvPr id="3" name="Content Placeholder 2"/>
          <p:cNvSpPr>
            <a:spLocks noGrp="1"/>
          </p:cNvSpPr>
          <p:nvPr>
            <p:ph idx="1"/>
          </p:nvPr>
        </p:nvSpPr>
        <p:spPr/>
        <p:txBody>
          <a:bodyPr>
            <a:normAutofit/>
          </a:bodyPr>
          <a:lstStyle/>
          <a:p>
            <a:r>
              <a:rPr lang="en-NZ" dirty="0"/>
              <a:t>US President Barack </a:t>
            </a:r>
            <a:r>
              <a:rPr lang="en-NZ" dirty="0" smtClean="0"/>
              <a:t>Obama’s predictions on space travel</a:t>
            </a:r>
            <a:endParaRPr lang="en-NZ" dirty="0"/>
          </a:p>
          <a:p>
            <a:r>
              <a:rPr lang="en-NZ" dirty="0" smtClean="0"/>
              <a:t>Space travel concepts,                                         Sir </a:t>
            </a:r>
            <a:r>
              <a:rPr lang="en-NZ" dirty="0"/>
              <a:t>Richard Branson’s “Mothership Eve</a:t>
            </a:r>
            <a:r>
              <a:rPr lang="en-NZ" dirty="0" smtClean="0"/>
              <a:t>”,        Space ship one, The Space bus, The Ascender</a:t>
            </a:r>
          </a:p>
          <a:p>
            <a:r>
              <a:rPr lang="en-NZ" dirty="0" smtClean="0"/>
              <a:t>Space Hotels </a:t>
            </a:r>
          </a:p>
          <a:p>
            <a:r>
              <a:rPr lang="en-NZ" dirty="0" smtClean="0"/>
              <a:t>Bibliography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iterate type="lt">
                                    <p:tmPct val="5000"/>
                                  </p:iterate>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par>
                                <p:cTn id="19" presetID="31" presetClass="entr" presetSubtype="0" fill="hold" nodeType="withEffect">
                                  <p:stCondLst>
                                    <p:cond delay="0"/>
                                  </p:stCondLst>
                                  <p:iterate type="lt">
                                    <p:tmPct val="5000"/>
                                  </p:iterate>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1" end="1"/>
                                            </p:txEl>
                                          </p:spTgt>
                                        </p:tgtEl>
                                      </p:cBhvr>
                                    </p:animEffect>
                                  </p:childTnLst>
                                </p:cTn>
                              </p:par>
                              <p:par>
                                <p:cTn id="25" presetID="31" presetClass="entr" presetSubtype="0" fill="hold" nodeType="withEffect">
                                  <p:stCondLst>
                                    <p:cond delay="0"/>
                                  </p:stCondLst>
                                  <p:iterate type="lt">
                                    <p:tmPct val="5000"/>
                                  </p:iterate>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p:cTn id="2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8"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9"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30" dur="1000"/>
                                        <p:tgtEl>
                                          <p:spTgt spid="3">
                                            <p:txEl>
                                              <p:pRg st="2" end="2"/>
                                            </p:txEl>
                                          </p:spTgt>
                                        </p:tgtEl>
                                      </p:cBhvr>
                                    </p:animEffect>
                                  </p:childTnLst>
                                </p:cTn>
                              </p:par>
                              <p:par>
                                <p:cTn id="31" presetID="31" presetClass="entr" presetSubtype="0" fill="hold" nodeType="withEffect">
                                  <p:stCondLst>
                                    <p:cond delay="0"/>
                                  </p:stCondLst>
                                  <p:iterate type="lt">
                                    <p:tmPct val="5000"/>
                                  </p:iterate>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p:cTn id="3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6"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01000" cy="1143000"/>
          </a:xfrm>
        </p:spPr>
        <p:txBody>
          <a:bodyPr>
            <a:normAutofit fontScale="90000"/>
          </a:bodyPr>
          <a:lstStyle/>
          <a:p>
            <a:r>
              <a:rPr lang="en-NZ" dirty="0" smtClean="0"/>
              <a:t>Barack Obama’s Predictions for space travel</a:t>
            </a:r>
            <a:endParaRPr lang="en-NZ" dirty="0"/>
          </a:p>
        </p:txBody>
      </p:sp>
      <p:sp>
        <p:nvSpPr>
          <p:cNvPr id="3" name="Content Placeholder 2"/>
          <p:cNvSpPr>
            <a:spLocks noGrp="1"/>
          </p:cNvSpPr>
          <p:nvPr>
            <p:ph idx="1"/>
          </p:nvPr>
        </p:nvSpPr>
        <p:spPr>
          <a:xfrm>
            <a:off x="457200" y="1600201"/>
            <a:ext cx="8229600" cy="3047999"/>
          </a:xfrm>
        </p:spPr>
        <p:txBody>
          <a:bodyPr>
            <a:normAutofit/>
          </a:bodyPr>
          <a:lstStyle/>
          <a:p>
            <a:pPr>
              <a:buNone/>
            </a:pPr>
            <a:r>
              <a:rPr lang="en-NZ" sz="2200" dirty="0"/>
              <a:t>US President Barack Obama predicted his new space exploration plans will lead American astronauts to Mars and back in his lifetime, a bold forecast relying on rockets and propulsion still to be imagined and built.</a:t>
            </a:r>
          </a:p>
          <a:p>
            <a:pPr>
              <a:buNone/>
            </a:pPr>
            <a:r>
              <a:rPr lang="en-NZ" sz="2200" dirty="0"/>
              <a:t>He wants to be around to see it and wants to make a new revolution. </a:t>
            </a:r>
          </a:p>
          <a:p>
            <a:pPr>
              <a:buNone/>
            </a:pPr>
            <a:r>
              <a:rPr lang="en-NZ" sz="2200" dirty="0"/>
              <a:t>He is predicting by 2025 the nation will have a new robust aircraft. Obama said he was "100 percent committed to the mission of NASA and its </a:t>
            </a:r>
            <a:r>
              <a:rPr lang="en-NZ" sz="2200" dirty="0" smtClean="0"/>
              <a:t>future”. </a:t>
            </a:r>
            <a:endParaRPr lang="en-NZ" sz="2200" dirty="0"/>
          </a:p>
          <a:p>
            <a:endParaRPr lang="en-NZ" dirty="0"/>
          </a:p>
        </p:txBody>
      </p:sp>
      <p:pic>
        <p:nvPicPr>
          <p:cNvPr id="4" name="Picture 3" descr="Obama at Kennedy Space Centre"/>
          <p:cNvPicPr/>
          <p:nvPr/>
        </p:nvPicPr>
        <p:blipFill>
          <a:blip r:embed="rId2" cstate="print"/>
          <a:srcRect/>
          <a:stretch>
            <a:fillRect/>
          </a:stretch>
        </p:blipFill>
        <p:spPr bwMode="auto">
          <a:xfrm rot="10800000" flipV="1">
            <a:off x="6019800" y="4419600"/>
            <a:ext cx="2514600" cy="2057400"/>
          </a:xfrm>
          <a:prstGeom prst="rect">
            <a:avLst/>
          </a:prstGeom>
          <a:noFill/>
          <a:ln w="9525">
            <a:noFill/>
            <a:miter lim="800000"/>
            <a:headEnd/>
            <a:tailEnd/>
          </a:ln>
        </p:spPr>
      </p:pic>
      <p:pic>
        <p:nvPicPr>
          <p:cNvPr id="5" name="Picture 4" descr="1280822416.jpg"/>
          <p:cNvPicPr>
            <a:picLocks noChangeAspect="1"/>
          </p:cNvPicPr>
          <p:nvPr/>
        </p:nvPicPr>
        <p:blipFill>
          <a:blip r:embed="rId3" cstate="print"/>
          <a:stretch>
            <a:fillRect/>
          </a:stretch>
        </p:blipFill>
        <p:spPr>
          <a:xfrm>
            <a:off x="457200" y="4724400"/>
            <a:ext cx="2286000" cy="1782968"/>
          </a:xfrm>
          <a:prstGeom prst="rect">
            <a:avLst/>
          </a:prstGeom>
        </p:spPr>
      </p:pic>
      <p:pic>
        <p:nvPicPr>
          <p:cNvPr id="6" name="Picture 5" descr="mars-rover-2.jpg"/>
          <p:cNvPicPr>
            <a:picLocks noChangeAspect="1"/>
          </p:cNvPicPr>
          <p:nvPr/>
        </p:nvPicPr>
        <p:blipFill>
          <a:blip r:embed="rId4" cstate="print"/>
          <a:stretch>
            <a:fillRect/>
          </a:stretch>
        </p:blipFill>
        <p:spPr>
          <a:xfrm>
            <a:off x="3200400" y="4724400"/>
            <a:ext cx="2209800" cy="1657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iterate type="lt">
                                    <p:tmPct val="5000"/>
                                  </p:iterate>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par>
                                <p:cTn id="19" presetID="31" presetClass="entr" presetSubtype="0" fill="hold" nodeType="withEffect">
                                  <p:stCondLst>
                                    <p:cond delay="0"/>
                                  </p:stCondLst>
                                  <p:iterate type="lt">
                                    <p:tmPct val="5000"/>
                                  </p:iterate>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1" end="1"/>
                                            </p:txEl>
                                          </p:spTgt>
                                        </p:tgtEl>
                                      </p:cBhvr>
                                    </p:animEffect>
                                  </p:childTnLst>
                                </p:cTn>
                              </p:par>
                              <p:par>
                                <p:cTn id="25" presetID="31" presetClass="entr" presetSubtype="0" fill="hold" nodeType="withEffect">
                                  <p:stCondLst>
                                    <p:cond delay="0"/>
                                  </p:stCondLst>
                                  <p:iterate type="lt">
                                    <p:tmPct val="5000"/>
                                  </p:iterate>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p:cTn id="2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8"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9"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30" dur="1000"/>
                                        <p:tgtEl>
                                          <p:spTgt spid="3">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nodeType="clickEffect">
                                  <p:stCondLst>
                                    <p:cond delay="0"/>
                                  </p:stCondLst>
                                  <p:iterate type="lt">
                                    <p:tmPct val="5000"/>
                                  </p:iterate>
                                  <p:childTnLst>
                                    <p:set>
                                      <p:cBhvr>
                                        <p:cTn id="34" dur="1" fill="hold">
                                          <p:stCondLst>
                                            <p:cond delay="0"/>
                                          </p:stCondLst>
                                        </p:cTn>
                                        <p:tgtEl>
                                          <p:spTgt spid="4"/>
                                        </p:tgtEl>
                                        <p:attrNameLst>
                                          <p:attrName>style.visibility</p:attrName>
                                        </p:attrNameLst>
                                      </p:cBhvr>
                                      <p:to>
                                        <p:strVal val="visible"/>
                                      </p:to>
                                    </p:set>
                                    <p:anim calcmode="lin" valueType="num">
                                      <p:cBhvr>
                                        <p:cTn id="35" dur="1000" fill="hold"/>
                                        <p:tgtEl>
                                          <p:spTgt spid="4"/>
                                        </p:tgtEl>
                                        <p:attrNameLst>
                                          <p:attrName>ppt_w</p:attrName>
                                        </p:attrNameLst>
                                      </p:cBhvr>
                                      <p:tavLst>
                                        <p:tav tm="0">
                                          <p:val>
                                            <p:fltVal val="0"/>
                                          </p:val>
                                        </p:tav>
                                        <p:tav tm="100000">
                                          <p:val>
                                            <p:strVal val="#ppt_w"/>
                                          </p:val>
                                        </p:tav>
                                      </p:tavLst>
                                    </p:anim>
                                    <p:anim calcmode="lin" valueType="num">
                                      <p:cBhvr>
                                        <p:cTn id="36" dur="1000" fill="hold"/>
                                        <p:tgtEl>
                                          <p:spTgt spid="4"/>
                                        </p:tgtEl>
                                        <p:attrNameLst>
                                          <p:attrName>ppt_h</p:attrName>
                                        </p:attrNameLst>
                                      </p:cBhvr>
                                      <p:tavLst>
                                        <p:tav tm="0">
                                          <p:val>
                                            <p:fltVal val="0"/>
                                          </p:val>
                                        </p:tav>
                                        <p:tav tm="100000">
                                          <p:val>
                                            <p:strVal val="#ppt_h"/>
                                          </p:val>
                                        </p:tav>
                                      </p:tavLst>
                                    </p:anim>
                                    <p:anim calcmode="lin" valueType="num">
                                      <p:cBhvr>
                                        <p:cTn id="37" dur="1000" fill="hold"/>
                                        <p:tgtEl>
                                          <p:spTgt spid="4"/>
                                        </p:tgtEl>
                                        <p:attrNameLst>
                                          <p:attrName>style.rotation</p:attrName>
                                        </p:attrNameLst>
                                      </p:cBhvr>
                                      <p:tavLst>
                                        <p:tav tm="0">
                                          <p:val>
                                            <p:fltVal val="90"/>
                                          </p:val>
                                        </p:tav>
                                        <p:tav tm="100000">
                                          <p:val>
                                            <p:fltVal val="0"/>
                                          </p:val>
                                        </p:tav>
                                      </p:tavLst>
                                    </p:anim>
                                    <p:animEffect transition="in" filter="fade">
                                      <p:cBhvr>
                                        <p:cTn id="38"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86800" cy="1143000"/>
          </a:xfrm>
        </p:spPr>
        <p:txBody>
          <a:bodyPr>
            <a:normAutofit fontScale="90000"/>
          </a:bodyPr>
          <a:lstStyle/>
          <a:p>
            <a:r>
              <a:rPr lang="en-NZ" dirty="0" smtClean="0"/>
              <a:t>Sir Richard Branson’s “Mothership Eve”</a:t>
            </a:r>
            <a:endParaRPr lang="en-NZ" dirty="0"/>
          </a:p>
        </p:txBody>
      </p:sp>
      <p:pic>
        <p:nvPicPr>
          <p:cNvPr id="7" name="Content Placeholder 6" descr="spaceshiptwo.jpg"/>
          <p:cNvPicPr>
            <a:picLocks noGrp="1" noChangeAspect="1"/>
          </p:cNvPicPr>
          <p:nvPr>
            <p:ph idx="1"/>
          </p:nvPr>
        </p:nvPicPr>
        <p:blipFill>
          <a:blip r:embed="rId2" cstate="print"/>
          <a:stretch>
            <a:fillRect/>
          </a:stretch>
        </p:blipFill>
        <p:spPr>
          <a:xfrm>
            <a:off x="4724400" y="4572000"/>
            <a:ext cx="3657600" cy="1956262"/>
          </a:xfrm>
        </p:spPr>
      </p:pic>
      <p:sp>
        <p:nvSpPr>
          <p:cNvPr id="7170" name="AutoShape 2" descr="http://www.spacefuture.com/vehicles/images/spaceship2wk2.png"/>
          <p:cNvSpPr>
            <a:spLocks noChangeAspect="1" noChangeArrowheads="1"/>
          </p:cNvSpPr>
          <p:nvPr/>
        </p:nvSpPr>
        <p:spPr bwMode="auto">
          <a:xfrm>
            <a:off x="155575" y="-1143000"/>
            <a:ext cx="2381250" cy="2381250"/>
          </a:xfrm>
          <a:prstGeom prst="rect">
            <a:avLst/>
          </a:prstGeom>
          <a:noFill/>
        </p:spPr>
        <p:txBody>
          <a:bodyPr vert="horz" wrap="square" lIns="91440" tIns="45720" rIns="91440" bIns="45720" numCol="1" anchor="t" anchorCtr="0" compatLnSpc="1">
            <a:prstTxWarp prst="textNoShape">
              <a:avLst/>
            </a:prstTxWarp>
          </a:bodyPr>
          <a:lstStyle/>
          <a:p>
            <a:endParaRPr lang="en-NZ" dirty="0"/>
          </a:p>
        </p:txBody>
      </p:sp>
      <p:sp>
        <p:nvSpPr>
          <p:cNvPr id="7172" name="AutoShape 4" descr="http://www.spacefuture.com/vehicles/images/spaceship2wk2.png"/>
          <p:cNvSpPr>
            <a:spLocks noChangeAspect="1" noChangeArrowheads="1"/>
          </p:cNvSpPr>
          <p:nvPr/>
        </p:nvSpPr>
        <p:spPr bwMode="auto">
          <a:xfrm>
            <a:off x="155575" y="-1143000"/>
            <a:ext cx="2381250" cy="2381250"/>
          </a:xfrm>
          <a:prstGeom prst="rect">
            <a:avLst/>
          </a:prstGeom>
          <a:noFill/>
        </p:spPr>
        <p:txBody>
          <a:bodyPr vert="horz" wrap="square" lIns="91440" tIns="45720" rIns="91440" bIns="45720" numCol="1" anchor="t" anchorCtr="0" compatLnSpc="1">
            <a:prstTxWarp prst="textNoShape">
              <a:avLst/>
            </a:prstTxWarp>
          </a:bodyPr>
          <a:lstStyle/>
          <a:p>
            <a:endParaRPr lang="en-NZ" dirty="0"/>
          </a:p>
        </p:txBody>
      </p:sp>
      <p:sp>
        <p:nvSpPr>
          <p:cNvPr id="7174" name="AutoShape 6" descr="http://www.spacefuture.com/vehicles/images/spaceship2wk2.png"/>
          <p:cNvSpPr>
            <a:spLocks noChangeAspect="1" noChangeArrowheads="1"/>
          </p:cNvSpPr>
          <p:nvPr/>
        </p:nvSpPr>
        <p:spPr bwMode="auto">
          <a:xfrm>
            <a:off x="155575" y="-1143000"/>
            <a:ext cx="2381250" cy="2381250"/>
          </a:xfrm>
          <a:prstGeom prst="rect">
            <a:avLst/>
          </a:prstGeom>
          <a:noFill/>
        </p:spPr>
        <p:txBody>
          <a:bodyPr vert="horz" wrap="square" lIns="91440" tIns="45720" rIns="91440" bIns="45720" numCol="1" anchor="t" anchorCtr="0" compatLnSpc="1">
            <a:prstTxWarp prst="textNoShape">
              <a:avLst/>
            </a:prstTxWarp>
          </a:bodyPr>
          <a:lstStyle/>
          <a:p>
            <a:endParaRPr lang="en-NZ" dirty="0"/>
          </a:p>
        </p:txBody>
      </p:sp>
      <p:pic>
        <p:nvPicPr>
          <p:cNvPr id="8" name="Picture 7" descr="http://www.realisingdesigns.com/weblog/wp-content/uploads/2009/04/virgin-galactic-2.jpg"/>
          <p:cNvPicPr/>
          <p:nvPr/>
        </p:nvPicPr>
        <p:blipFill>
          <a:blip r:embed="rId3" cstate="print"/>
          <a:srcRect/>
          <a:stretch>
            <a:fillRect/>
          </a:stretch>
        </p:blipFill>
        <p:spPr bwMode="auto">
          <a:xfrm>
            <a:off x="304800" y="4419600"/>
            <a:ext cx="3048000" cy="2219325"/>
          </a:xfrm>
          <a:prstGeom prst="rect">
            <a:avLst/>
          </a:prstGeom>
          <a:noFill/>
          <a:ln w="9525">
            <a:noFill/>
            <a:miter lim="800000"/>
            <a:headEnd/>
            <a:tailEnd/>
          </a:ln>
        </p:spPr>
      </p:pic>
      <p:sp>
        <p:nvSpPr>
          <p:cNvPr id="9" name="Rectangle 8"/>
          <p:cNvSpPr/>
          <p:nvPr/>
        </p:nvSpPr>
        <p:spPr>
          <a:xfrm>
            <a:off x="685800" y="1524000"/>
            <a:ext cx="7543800" cy="2677656"/>
          </a:xfrm>
          <a:prstGeom prst="rect">
            <a:avLst/>
          </a:prstGeom>
        </p:spPr>
        <p:txBody>
          <a:bodyPr wrap="square">
            <a:spAutoFit/>
          </a:bodyPr>
          <a:lstStyle/>
          <a:p>
            <a:r>
              <a:rPr lang="en-NZ" sz="2400" dirty="0"/>
              <a:t>Sir Richard Branson’s “Mothership Eve” is a possible aircraft part of the future of commercial space travel. The aircraft was tested at the Experimental Aircraft Association's annual AirVenture convention in Oshkosh, USA, and Richard Branson hopes to use the aircraft to carry a spaceship in the upper atmosphere and then detach the spaceship which travels 100km into space.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iterate type="lt">
                                    <p:tmPct val="5000"/>
                                  </p:iterate>
                                  <p:childTnLst>
                                    <p:set>
                                      <p:cBhvr>
                                        <p:cTn id="14" dur="1" fill="hold">
                                          <p:stCondLst>
                                            <p:cond delay="0"/>
                                          </p:stCondLst>
                                        </p:cTn>
                                        <p:tgtEl>
                                          <p:spTgt spid="9">
                                            <p:txEl>
                                              <p:pRg st="0" end="0"/>
                                            </p:txEl>
                                          </p:spTgt>
                                        </p:tgtEl>
                                        <p:attrNameLst>
                                          <p:attrName>style.visibility</p:attrName>
                                        </p:attrNameLst>
                                      </p:cBhvr>
                                      <p:to>
                                        <p:strVal val="visible"/>
                                      </p:to>
                                    </p:set>
                                    <p:anim calcmode="lin" valueType="num">
                                      <p:cBhvr>
                                        <p:cTn id="15" dur="1000" fill="hold"/>
                                        <p:tgtEl>
                                          <p:spTgt spid="9">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9">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9">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9">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iterate type="lt">
                                    <p:tmPct val="5000"/>
                                  </p:iterate>
                                  <p:childTnLst>
                                    <p:set>
                                      <p:cBhvr>
                                        <p:cTn id="22" dur="1" fill="hold">
                                          <p:stCondLst>
                                            <p:cond delay="0"/>
                                          </p:stCondLst>
                                        </p:cTn>
                                        <p:tgtEl>
                                          <p:spTgt spid="8"/>
                                        </p:tgtEl>
                                        <p:attrNameLst>
                                          <p:attrName>style.visibility</p:attrName>
                                        </p:attrNameLst>
                                      </p:cBhvr>
                                      <p:to>
                                        <p:strVal val="visible"/>
                                      </p:to>
                                    </p:set>
                                    <p:anim calcmode="lin" valueType="num">
                                      <p:cBhvr>
                                        <p:cTn id="23" dur="1000" fill="hold"/>
                                        <p:tgtEl>
                                          <p:spTgt spid="8"/>
                                        </p:tgtEl>
                                        <p:attrNameLst>
                                          <p:attrName>ppt_w</p:attrName>
                                        </p:attrNameLst>
                                      </p:cBhvr>
                                      <p:tavLst>
                                        <p:tav tm="0">
                                          <p:val>
                                            <p:fltVal val="0"/>
                                          </p:val>
                                        </p:tav>
                                        <p:tav tm="100000">
                                          <p:val>
                                            <p:strVal val="#ppt_w"/>
                                          </p:val>
                                        </p:tav>
                                      </p:tavLst>
                                    </p:anim>
                                    <p:anim calcmode="lin" valueType="num">
                                      <p:cBhvr>
                                        <p:cTn id="24" dur="1000" fill="hold"/>
                                        <p:tgtEl>
                                          <p:spTgt spid="8"/>
                                        </p:tgtEl>
                                        <p:attrNameLst>
                                          <p:attrName>ppt_h</p:attrName>
                                        </p:attrNameLst>
                                      </p:cBhvr>
                                      <p:tavLst>
                                        <p:tav tm="0">
                                          <p:val>
                                            <p:fltVal val="0"/>
                                          </p:val>
                                        </p:tav>
                                        <p:tav tm="100000">
                                          <p:val>
                                            <p:strVal val="#ppt_h"/>
                                          </p:val>
                                        </p:tav>
                                      </p:tavLst>
                                    </p:anim>
                                    <p:anim calcmode="lin" valueType="num">
                                      <p:cBhvr>
                                        <p:cTn id="25" dur="1000" fill="hold"/>
                                        <p:tgtEl>
                                          <p:spTgt spid="8"/>
                                        </p:tgtEl>
                                        <p:attrNameLst>
                                          <p:attrName>style.rotation</p:attrName>
                                        </p:attrNameLst>
                                      </p:cBhvr>
                                      <p:tavLst>
                                        <p:tav tm="0">
                                          <p:val>
                                            <p:fltVal val="90"/>
                                          </p:val>
                                        </p:tav>
                                        <p:tav tm="100000">
                                          <p:val>
                                            <p:fltVal val="0"/>
                                          </p:val>
                                        </p:tav>
                                      </p:tavLst>
                                    </p:anim>
                                    <p:animEffect transition="in" filter="fade">
                                      <p:cBhvr>
                                        <p:cTn id="26" dur="10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iterate type="lt">
                                    <p:tmPct val="5000"/>
                                  </p:iterate>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ppt_w</p:attrName>
                                        </p:attrNameLst>
                                      </p:cBhvr>
                                      <p:tavLst>
                                        <p:tav tm="0">
                                          <p:val>
                                            <p:fltVal val="0"/>
                                          </p:val>
                                        </p:tav>
                                        <p:tav tm="100000">
                                          <p:val>
                                            <p:strVal val="#ppt_w"/>
                                          </p:val>
                                        </p:tav>
                                      </p:tavLst>
                                    </p:anim>
                                    <p:anim calcmode="lin" valueType="num">
                                      <p:cBhvr>
                                        <p:cTn id="32" dur="1000" fill="hold"/>
                                        <p:tgtEl>
                                          <p:spTgt spid="7"/>
                                        </p:tgtEl>
                                        <p:attrNameLst>
                                          <p:attrName>ppt_h</p:attrName>
                                        </p:attrNameLst>
                                      </p:cBhvr>
                                      <p:tavLst>
                                        <p:tav tm="0">
                                          <p:val>
                                            <p:fltVal val="0"/>
                                          </p:val>
                                        </p:tav>
                                        <p:tav tm="100000">
                                          <p:val>
                                            <p:strVal val="#ppt_h"/>
                                          </p:val>
                                        </p:tav>
                                      </p:tavLst>
                                    </p:anim>
                                    <p:anim calcmode="lin" valueType="num">
                                      <p:cBhvr>
                                        <p:cTn id="33" dur="1000" fill="hold"/>
                                        <p:tgtEl>
                                          <p:spTgt spid="7"/>
                                        </p:tgtEl>
                                        <p:attrNameLst>
                                          <p:attrName>style.rotation</p:attrName>
                                        </p:attrNameLst>
                                      </p:cBhvr>
                                      <p:tavLst>
                                        <p:tav tm="0">
                                          <p:val>
                                            <p:fltVal val="90"/>
                                          </p:val>
                                        </p:tav>
                                        <p:tav tm="100000">
                                          <p:val>
                                            <p:fltVal val="0"/>
                                          </p:val>
                                        </p:tav>
                                      </p:tavLst>
                                    </p:anim>
                                    <p:animEffect transition="in" filter="fade">
                                      <p:cBhvr>
                                        <p:cTn id="34"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Space Ship One</a:t>
            </a:r>
            <a:endParaRPr lang="en-NZ" dirty="0"/>
          </a:p>
        </p:txBody>
      </p:sp>
      <p:pic>
        <p:nvPicPr>
          <p:cNvPr id="4" name="Content Placeholder 3" descr="spaceship1_flightpath.gif"/>
          <p:cNvPicPr>
            <a:picLocks noGrp="1" noChangeAspect="1"/>
          </p:cNvPicPr>
          <p:nvPr>
            <p:ph idx="1"/>
          </p:nvPr>
        </p:nvPicPr>
        <p:blipFill>
          <a:blip r:embed="rId2" cstate="print"/>
          <a:stretch>
            <a:fillRect/>
          </a:stretch>
        </p:blipFill>
        <p:spPr>
          <a:xfrm>
            <a:off x="5334000" y="3733800"/>
            <a:ext cx="2857500" cy="2857500"/>
          </a:xfrm>
        </p:spPr>
      </p:pic>
      <p:pic>
        <p:nvPicPr>
          <p:cNvPr id="5" name="Picture 4" descr="spaceship1_aloft.jpg"/>
          <p:cNvPicPr>
            <a:picLocks noChangeAspect="1"/>
          </p:cNvPicPr>
          <p:nvPr/>
        </p:nvPicPr>
        <p:blipFill>
          <a:blip r:embed="rId3" cstate="print"/>
          <a:stretch>
            <a:fillRect/>
          </a:stretch>
        </p:blipFill>
        <p:spPr>
          <a:xfrm>
            <a:off x="457200" y="4114800"/>
            <a:ext cx="2514600" cy="2514600"/>
          </a:xfrm>
          <a:prstGeom prst="rect">
            <a:avLst/>
          </a:prstGeom>
        </p:spPr>
      </p:pic>
      <p:sp>
        <p:nvSpPr>
          <p:cNvPr id="6" name="Rectangle 5"/>
          <p:cNvSpPr/>
          <p:nvPr/>
        </p:nvSpPr>
        <p:spPr>
          <a:xfrm>
            <a:off x="0" y="990600"/>
            <a:ext cx="9144000" cy="3416320"/>
          </a:xfrm>
          <a:prstGeom prst="rect">
            <a:avLst/>
          </a:prstGeom>
        </p:spPr>
        <p:txBody>
          <a:bodyPr wrap="square">
            <a:spAutoFit/>
          </a:bodyPr>
          <a:lstStyle/>
          <a:p>
            <a:endParaRPr lang="en-NZ" dirty="0"/>
          </a:p>
          <a:p>
            <a:r>
              <a:rPr lang="en-NZ" b="1" dirty="0" smtClean="0"/>
              <a:t>Spaceship One</a:t>
            </a:r>
            <a:endParaRPr lang="en-NZ" b="1" dirty="0"/>
          </a:p>
          <a:p>
            <a:r>
              <a:rPr lang="en-NZ" dirty="0" smtClean="0"/>
              <a:t>Spaceship One </a:t>
            </a:r>
            <a:r>
              <a:rPr lang="en-NZ" dirty="0"/>
              <a:t>is a three-place, high-altitude research rocket, designed for sub-orbital flights to 100 km altitude. The unique </a:t>
            </a:r>
            <a:r>
              <a:rPr lang="en-NZ" dirty="0" smtClean="0"/>
              <a:t>shape allows </a:t>
            </a:r>
            <a:r>
              <a:rPr lang="en-NZ" dirty="0"/>
              <a:t>aircraft-like qualities for boost, glide, and landing. The ship </a:t>
            </a:r>
            <a:r>
              <a:rPr lang="en-NZ" dirty="0" smtClean="0"/>
              <a:t>converts to </a:t>
            </a:r>
            <a:r>
              <a:rPr lang="en-NZ" dirty="0"/>
              <a:t>a stable, high-drag shape for atmospheric entry. This “care-free” configuration allows a “hands-off” re-entry and greatly reduces aero/thermal loads. Designed for a “shirt-sleeve” environment, the 60” diameter cabin </a:t>
            </a:r>
            <a:r>
              <a:rPr lang="en-NZ"/>
              <a:t>has </a:t>
            </a:r>
            <a:r>
              <a:rPr lang="en-NZ" smtClean="0"/>
              <a:t>is space-qualified, </a:t>
            </a:r>
            <a:r>
              <a:rPr lang="en-NZ" dirty="0"/>
              <a:t>as well as dual-pane windows. The ship uses three flight control systems - manual-subsonic, electric-supersonic and cold-gas RCS. </a:t>
            </a:r>
            <a:r>
              <a:rPr lang="en-NZ" dirty="0" smtClean="0"/>
              <a:t>Space Ship One’s </a:t>
            </a:r>
            <a:r>
              <a:rPr lang="en-NZ" dirty="0"/>
              <a:t>hybrid rocket motor is a non-toxic, liquid nitrous-oxide/rubber-fuel hybrid propulsion system. </a:t>
            </a:r>
          </a:p>
          <a:p>
            <a:r>
              <a:rPr lang="en-NZ" dirty="0" smtClean="0"/>
              <a:t/>
            </a:r>
            <a:br>
              <a:rPr lang="en-NZ" dirty="0" smtClean="0"/>
            </a:br>
            <a:endParaRPr lang="en-NZ"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iterate type="lt">
                                    <p:tmPct val="5000"/>
                                  </p:iterate>
                                  <p:childTnLst>
                                    <p:set>
                                      <p:cBhvr>
                                        <p:cTn id="14" dur="1" fill="hold">
                                          <p:stCondLst>
                                            <p:cond delay="0"/>
                                          </p:stCondLst>
                                        </p:cTn>
                                        <p:tgtEl>
                                          <p:spTgt spid="6">
                                            <p:txEl>
                                              <p:pRg st="1" end="1"/>
                                            </p:txEl>
                                          </p:spTgt>
                                        </p:tgtEl>
                                        <p:attrNameLst>
                                          <p:attrName>style.visibility</p:attrName>
                                        </p:attrNameLst>
                                      </p:cBhvr>
                                      <p:to>
                                        <p:strVal val="visible"/>
                                      </p:to>
                                    </p:set>
                                    <p:anim calcmode="lin" valueType="num">
                                      <p:cBhvr>
                                        <p:cTn id="15" dur="1000" fill="hold"/>
                                        <p:tgtEl>
                                          <p:spTgt spid="6">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6">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6">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6">
                                            <p:txEl>
                                              <p:pRg st="1" end="1"/>
                                            </p:txEl>
                                          </p:spTgt>
                                        </p:tgtEl>
                                      </p:cBhvr>
                                    </p:animEffect>
                                  </p:childTnLst>
                                </p:cTn>
                              </p:par>
                              <p:par>
                                <p:cTn id="19" presetID="31" presetClass="entr" presetSubtype="0" fill="hold" nodeType="withEffect">
                                  <p:stCondLst>
                                    <p:cond delay="0"/>
                                  </p:stCondLst>
                                  <p:iterate type="lt">
                                    <p:tmPct val="5000"/>
                                  </p:iterate>
                                  <p:childTnLst>
                                    <p:set>
                                      <p:cBhvr>
                                        <p:cTn id="20" dur="1" fill="hold">
                                          <p:stCondLst>
                                            <p:cond delay="0"/>
                                          </p:stCondLst>
                                        </p:cTn>
                                        <p:tgtEl>
                                          <p:spTgt spid="6">
                                            <p:txEl>
                                              <p:pRg st="2" end="2"/>
                                            </p:txEl>
                                          </p:spTgt>
                                        </p:tgtEl>
                                        <p:attrNameLst>
                                          <p:attrName>style.visibility</p:attrName>
                                        </p:attrNameLst>
                                      </p:cBhvr>
                                      <p:to>
                                        <p:strVal val="visible"/>
                                      </p:to>
                                    </p:set>
                                    <p:anim calcmode="lin" valueType="num">
                                      <p:cBhvr>
                                        <p:cTn id="21" dur="1000" fill="hold"/>
                                        <p:tgtEl>
                                          <p:spTgt spid="6">
                                            <p:txEl>
                                              <p:pRg st="2" end="2"/>
                                            </p:txEl>
                                          </p:spTgt>
                                        </p:tgtEl>
                                        <p:attrNameLst>
                                          <p:attrName>ppt_w</p:attrName>
                                        </p:attrNameLst>
                                      </p:cBhvr>
                                      <p:tavLst>
                                        <p:tav tm="0">
                                          <p:val>
                                            <p:fltVal val="0"/>
                                          </p:val>
                                        </p:tav>
                                        <p:tav tm="100000">
                                          <p:val>
                                            <p:strVal val="#ppt_w"/>
                                          </p:val>
                                        </p:tav>
                                      </p:tavLst>
                                    </p:anim>
                                    <p:anim calcmode="lin" valueType="num">
                                      <p:cBhvr>
                                        <p:cTn id="22" dur="1000" fill="hold"/>
                                        <p:tgtEl>
                                          <p:spTgt spid="6">
                                            <p:txEl>
                                              <p:pRg st="2" end="2"/>
                                            </p:txEl>
                                          </p:spTgt>
                                        </p:tgtEl>
                                        <p:attrNameLst>
                                          <p:attrName>ppt_h</p:attrName>
                                        </p:attrNameLst>
                                      </p:cBhvr>
                                      <p:tavLst>
                                        <p:tav tm="0">
                                          <p:val>
                                            <p:fltVal val="0"/>
                                          </p:val>
                                        </p:tav>
                                        <p:tav tm="100000">
                                          <p:val>
                                            <p:strVal val="#ppt_h"/>
                                          </p:val>
                                        </p:tav>
                                      </p:tavLst>
                                    </p:anim>
                                    <p:anim calcmode="lin" valueType="num">
                                      <p:cBhvr>
                                        <p:cTn id="23" dur="1000" fill="hold"/>
                                        <p:tgtEl>
                                          <p:spTgt spid="6">
                                            <p:txEl>
                                              <p:pRg st="2" end="2"/>
                                            </p:txEl>
                                          </p:spTgt>
                                        </p:tgtEl>
                                        <p:attrNameLst>
                                          <p:attrName>style.rotation</p:attrName>
                                        </p:attrNameLst>
                                      </p:cBhvr>
                                      <p:tavLst>
                                        <p:tav tm="0">
                                          <p:val>
                                            <p:fltVal val="90"/>
                                          </p:val>
                                        </p:tav>
                                        <p:tav tm="100000">
                                          <p:val>
                                            <p:fltVal val="0"/>
                                          </p:val>
                                        </p:tav>
                                      </p:tavLst>
                                    </p:anim>
                                    <p:animEffect transition="in" filter="fade">
                                      <p:cBhvr>
                                        <p:cTn id="24" dur="1000"/>
                                        <p:tgtEl>
                                          <p:spTgt spid="6">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nodeType="clickEffect">
                                  <p:stCondLst>
                                    <p:cond delay="0"/>
                                  </p:stCondLst>
                                  <p:iterate type="lt">
                                    <p:tmPct val="5000"/>
                                  </p:iterate>
                                  <p:childTnLst>
                                    <p:set>
                                      <p:cBhvr>
                                        <p:cTn id="28" dur="1" fill="hold">
                                          <p:stCondLst>
                                            <p:cond delay="0"/>
                                          </p:stCondLst>
                                        </p:cTn>
                                        <p:tgtEl>
                                          <p:spTgt spid="5"/>
                                        </p:tgtEl>
                                        <p:attrNameLst>
                                          <p:attrName>style.visibility</p:attrName>
                                        </p:attrNameLst>
                                      </p:cBhvr>
                                      <p:to>
                                        <p:strVal val="visible"/>
                                      </p:to>
                                    </p:set>
                                    <p:anim calcmode="lin" valueType="num">
                                      <p:cBhvr>
                                        <p:cTn id="29" dur="1000" fill="hold"/>
                                        <p:tgtEl>
                                          <p:spTgt spid="5"/>
                                        </p:tgtEl>
                                        <p:attrNameLst>
                                          <p:attrName>ppt_w</p:attrName>
                                        </p:attrNameLst>
                                      </p:cBhvr>
                                      <p:tavLst>
                                        <p:tav tm="0">
                                          <p:val>
                                            <p:fltVal val="0"/>
                                          </p:val>
                                        </p:tav>
                                        <p:tav tm="100000">
                                          <p:val>
                                            <p:strVal val="#ppt_w"/>
                                          </p:val>
                                        </p:tav>
                                      </p:tavLst>
                                    </p:anim>
                                    <p:anim calcmode="lin" valueType="num">
                                      <p:cBhvr>
                                        <p:cTn id="30" dur="1000" fill="hold"/>
                                        <p:tgtEl>
                                          <p:spTgt spid="5"/>
                                        </p:tgtEl>
                                        <p:attrNameLst>
                                          <p:attrName>ppt_h</p:attrName>
                                        </p:attrNameLst>
                                      </p:cBhvr>
                                      <p:tavLst>
                                        <p:tav tm="0">
                                          <p:val>
                                            <p:fltVal val="0"/>
                                          </p:val>
                                        </p:tav>
                                        <p:tav tm="100000">
                                          <p:val>
                                            <p:strVal val="#ppt_h"/>
                                          </p:val>
                                        </p:tav>
                                      </p:tavLst>
                                    </p:anim>
                                    <p:anim calcmode="lin" valueType="num">
                                      <p:cBhvr>
                                        <p:cTn id="31" dur="1000" fill="hold"/>
                                        <p:tgtEl>
                                          <p:spTgt spid="5"/>
                                        </p:tgtEl>
                                        <p:attrNameLst>
                                          <p:attrName>style.rotation</p:attrName>
                                        </p:attrNameLst>
                                      </p:cBhvr>
                                      <p:tavLst>
                                        <p:tav tm="0">
                                          <p:val>
                                            <p:fltVal val="90"/>
                                          </p:val>
                                        </p:tav>
                                        <p:tav tm="100000">
                                          <p:val>
                                            <p:fltVal val="0"/>
                                          </p:val>
                                        </p:tav>
                                      </p:tavLst>
                                    </p:anim>
                                    <p:animEffect transition="in" filter="fade">
                                      <p:cBhvr>
                                        <p:cTn id="32" dur="10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nodeType="clickEffect">
                                  <p:stCondLst>
                                    <p:cond delay="0"/>
                                  </p:stCondLst>
                                  <p:iterate type="lt">
                                    <p:tmPct val="5000"/>
                                  </p:iterate>
                                  <p:childTnLst>
                                    <p:set>
                                      <p:cBhvr>
                                        <p:cTn id="36" dur="1" fill="hold">
                                          <p:stCondLst>
                                            <p:cond delay="0"/>
                                          </p:stCondLst>
                                        </p:cTn>
                                        <p:tgtEl>
                                          <p:spTgt spid="4"/>
                                        </p:tgtEl>
                                        <p:attrNameLst>
                                          <p:attrName>style.visibility</p:attrName>
                                        </p:attrNameLst>
                                      </p:cBhvr>
                                      <p:to>
                                        <p:strVal val="visible"/>
                                      </p:to>
                                    </p:set>
                                    <p:anim calcmode="lin" valueType="num">
                                      <p:cBhvr>
                                        <p:cTn id="37" dur="1000" fill="hold"/>
                                        <p:tgtEl>
                                          <p:spTgt spid="4"/>
                                        </p:tgtEl>
                                        <p:attrNameLst>
                                          <p:attrName>ppt_w</p:attrName>
                                        </p:attrNameLst>
                                      </p:cBhvr>
                                      <p:tavLst>
                                        <p:tav tm="0">
                                          <p:val>
                                            <p:fltVal val="0"/>
                                          </p:val>
                                        </p:tav>
                                        <p:tav tm="100000">
                                          <p:val>
                                            <p:strVal val="#ppt_w"/>
                                          </p:val>
                                        </p:tav>
                                      </p:tavLst>
                                    </p:anim>
                                    <p:anim calcmode="lin" valueType="num">
                                      <p:cBhvr>
                                        <p:cTn id="38" dur="1000" fill="hold"/>
                                        <p:tgtEl>
                                          <p:spTgt spid="4"/>
                                        </p:tgtEl>
                                        <p:attrNameLst>
                                          <p:attrName>ppt_h</p:attrName>
                                        </p:attrNameLst>
                                      </p:cBhvr>
                                      <p:tavLst>
                                        <p:tav tm="0">
                                          <p:val>
                                            <p:fltVal val="0"/>
                                          </p:val>
                                        </p:tav>
                                        <p:tav tm="100000">
                                          <p:val>
                                            <p:strVal val="#ppt_h"/>
                                          </p:val>
                                        </p:tav>
                                      </p:tavLst>
                                    </p:anim>
                                    <p:anim calcmode="lin" valueType="num">
                                      <p:cBhvr>
                                        <p:cTn id="39" dur="1000" fill="hold"/>
                                        <p:tgtEl>
                                          <p:spTgt spid="4"/>
                                        </p:tgtEl>
                                        <p:attrNameLst>
                                          <p:attrName>style.rotation</p:attrName>
                                        </p:attrNameLst>
                                      </p:cBhvr>
                                      <p:tavLst>
                                        <p:tav tm="0">
                                          <p:val>
                                            <p:fltVal val="90"/>
                                          </p:val>
                                        </p:tav>
                                        <p:tav tm="100000">
                                          <p:val>
                                            <p:fltVal val="0"/>
                                          </p:val>
                                        </p:tav>
                                      </p:tavLst>
                                    </p:anim>
                                    <p:animEffect transition="in" filter="fade">
                                      <p:cBhvr>
                                        <p:cTn id="4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 Spacebus</a:t>
            </a:r>
            <a:endParaRPr lang="en-NZ" dirty="0"/>
          </a:p>
        </p:txBody>
      </p:sp>
      <p:sp>
        <p:nvSpPr>
          <p:cNvPr id="3" name="Content Placeholder 2"/>
          <p:cNvSpPr>
            <a:spLocks noGrp="1"/>
          </p:cNvSpPr>
          <p:nvPr>
            <p:ph idx="1"/>
          </p:nvPr>
        </p:nvSpPr>
        <p:spPr>
          <a:xfrm>
            <a:off x="457200" y="1295400"/>
            <a:ext cx="8229600" cy="4525963"/>
          </a:xfrm>
        </p:spPr>
        <p:txBody>
          <a:bodyPr>
            <a:normAutofit/>
          </a:bodyPr>
          <a:lstStyle/>
          <a:p>
            <a:r>
              <a:rPr lang="en-NZ" sz="2600" dirty="0" smtClean="0"/>
              <a:t>Spacebus is designed to carry fifty people or equivalent cargo. Spacebus would be used for launching medium satellites and as a general-purpose launch vehicle, but its main use would be for transporting tourists and supplies to and from space hotels. A useful comparison can be made with a new supersonic or hypersonic airliner. The cost per flight would be approximately $125,000 (250 passengers at $500 each). Such an airliner would be of comparable size and shape to the lower stage of Spacebus.</a:t>
            </a:r>
          </a:p>
          <a:p>
            <a:endParaRPr lang="en-NZ" sz="2600" dirty="0" smtClean="0"/>
          </a:p>
          <a:p>
            <a:pPr>
              <a:buNone/>
            </a:pPr>
            <a:endParaRPr lang="en-NZ" dirty="0"/>
          </a:p>
        </p:txBody>
      </p:sp>
      <p:pic>
        <p:nvPicPr>
          <p:cNvPr id="4" name="Picture 3" descr="spacebus.gif"/>
          <p:cNvPicPr>
            <a:picLocks noChangeAspect="1"/>
          </p:cNvPicPr>
          <p:nvPr/>
        </p:nvPicPr>
        <p:blipFill>
          <a:blip r:embed="rId2" cstate="print"/>
          <a:stretch>
            <a:fillRect/>
          </a:stretch>
        </p:blipFill>
        <p:spPr>
          <a:xfrm>
            <a:off x="5925741" y="5257800"/>
            <a:ext cx="2827734" cy="1447800"/>
          </a:xfrm>
          <a:prstGeom prst="rect">
            <a:avLst/>
          </a:prstGeom>
        </p:spPr>
      </p:pic>
      <p:pic>
        <p:nvPicPr>
          <p:cNvPr id="6" name="Picture 5" descr="spacebus.jpg"/>
          <p:cNvPicPr>
            <a:picLocks noChangeAspect="1"/>
          </p:cNvPicPr>
          <p:nvPr/>
        </p:nvPicPr>
        <p:blipFill>
          <a:blip r:embed="rId3" cstate="print"/>
          <a:stretch>
            <a:fillRect/>
          </a:stretch>
        </p:blipFill>
        <p:spPr>
          <a:xfrm>
            <a:off x="2743200" y="4953000"/>
            <a:ext cx="2843784" cy="1752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iterate type="lt">
                                    <p:tmPct val="5000"/>
                                  </p:iterate>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iterate type="lt">
                                    <p:tmPct val="5000"/>
                                  </p:iterate>
                                  <p:childTnLst>
                                    <p:set>
                                      <p:cBhvr>
                                        <p:cTn id="22" dur="1" fill="hold">
                                          <p:stCondLst>
                                            <p:cond delay="0"/>
                                          </p:stCondLst>
                                        </p:cTn>
                                        <p:tgtEl>
                                          <p:spTgt spid="4"/>
                                        </p:tgtEl>
                                        <p:attrNameLst>
                                          <p:attrName>style.visibility</p:attrName>
                                        </p:attrNameLst>
                                      </p:cBhvr>
                                      <p:to>
                                        <p:strVal val="visible"/>
                                      </p:to>
                                    </p:set>
                                    <p:anim calcmode="lin" valueType="num">
                                      <p:cBhvr>
                                        <p:cTn id="23" dur="1000" fill="hold"/>
                                        <p:tgtEl>
                                          <p:spTgt spid="4"/>
                                        </p:tgtEl>
                                        <p:attrNameLst>
                                          <p:attrName>ppt_w</p:attrName>
                                        </p:attrNameLst>
                                      </p:cBhvr>
                                      <p:tavLst>
                                        <p:tav tm="0">
                                          <p:val>
                                            <p:fltVal val="0"/>
                                          </p:val>
                                        </p:tav>
                                        <p:tav tm="100000">
                                          <p:val>
                                            <p:strVal val="#ppt_w"/>
                                          </p:val>
                                        </p:tav>
                                      </p:tavLst>
                                    </p:anim>
                                    <p:anim calcmode="lin" valueType="num">
                                      <p:cBhvr>
                                        <p:cTn id="24" dur="1000" fill="hold"/>
                                        <p:tgtEl>
                                          <p:spTgt spid="4"/>
                                        </p:tgtEl>
                                        <p:attrNameLst>
                                          <p:attrName>ppt_h</p:attrName>
                                        </p:attrNameLst>
                                      </p:cBhvr>
                                      <p:tavLst>
                                        <p:tav tm="0">
                                          <p:val>
                                            <p:fltVal val="0"/>
                                          </p:val>
                                        </p:tav>
                                        <p:tav tm="100000">
                                          <p:val>
                                            <p:strVal val="#ppt_h"/>
                                          </p:val>
                                        </p:tav>
                                      </p:tavLst>
                                    </p:anim>
                                    <p:anim calcmode="lin" valueType="num">
                                      <p:cBhvr>
                                        <p:cTn id="25" dur="1000" fill="hold"/>
                                        <p:tgtEl>
                                          <p:spTgt spid="4"/>
                                        </p:tgtEl>
                                        <p:attrNameLst>
                                          <p:attrName>style.rotation</p:attrName>
                                        </p:attrNameLst>
                                      </p:cBhvr>
                                      <p:tavLst>
                                        <p:tav tm="0">
                                          <p:val>
                                            <p:fltVal val="90"/>
                                          </p:val>
                                        </p:tav>
                                        <p:tav tm="100000">
                                          <p:val>
                                            <p:fltVal val="0"/>
                                          </p:val>
                                        </p:tav>
                                      </p:tavLst>
                                    </p:anim>
                                    <p:animEffect transition="in" filter="fade">
                                      <p:cBhvr>
                                        <p:cTn id="26" dur="10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iterate type="lt">
                                    <p:tmPct val="5000"/>
                                  </p:iterate>
                                  <p:childTnLst>
                                    <p:set>
                                      <p:cBhvr>
                                        <p:cTn id="30" dur="1" fill="hold">
                                          <p:stCondLst>
                                            <p:cond delay="0"/>
                                          </p:stCondLst>
                                        </p:cTn>
                                        <p:tgtEl>
                                          <p:spTgt spid="6"/>
                                        </p:tgtEl>
                                        <p:attrNameLst>
                                          <p:attrName>style.visibility</p:attrName>
                                        </p:attrNameLst>
                                      </p:cBhvr>
                                      <p:to>
                                        <p:strVal val="visible"/>
                                      </p:to>
                                    </p:set>
                                    <p:anim calcmode="lin" valueType="num">
                                      <p:cBhvr>
                                        <p:cTn id="31" dur="1000" fill="hold"/>
                                        <p:tgtEl>
                                          <p:spTgt spid="6"/>
                                        </p:tgtEl>
                                        <p:attrNameLst>
                                          <p:attrName>ppt_w</p:attrName>
                                        </p:attrNameLst>
                                      </p:cBhvr>
                                      <p:tavLst>
                                        <p:tav tm="0">
                                          <p:val>
                                            <p:fltVal val="0"/>
                                          </p:val>
                                        </p:tav>
                                        <p:tav tm="100000">
                                          <p:val>
                                            <p:strVal val="#ppt_w"/>
                                          </p:val>
                                        </p:tav>
                                      </p:tavLst>
                                    </p:anim>
                                    <p:anim calcmode="lin" valueType="num">
                                      <p:cBhvr>
                                        <p:cTn id="32" dur="1000" fill="hold"/>
                                        <p:tgtEl>
                                          <p:spTgt spid="6"/>
                                        </p:tgtEl>
                                        <p:attrNameLst>
                                          <p:attrName>ppt_h</p:attrName>
                                        </p:attrNameLst>
                                      </p:cBhvr>
                                      <p:tavLst>
                                        <p:tav tm="0">
                                          <p:val>
                                            <p:fltVal val="0"/>
                                          </p:val>
                                        </p:tav>
                                        <p:tav tm="100000">
                                          <p:val>
                                            <p:strVal val="#ppt_h"/>
                                          </p:val>
                                        </p:tav>
                                      </p:tavLst>
                                    </p:anim>
                                    <p:anim calcmode="lin" valueType="num">
                                      <p:cBhvr>
                                        <p:cTn id="33" dur="1000" fill="hold"/>
                                        <p:tgtEl>
                                          <p:spTgt spid="6"/>
                                        </p:tgtEl>
                                        <p:attrNameLst>
                                          <p:attrName>style.rotation</p:attrName>
                                        </p:attrNameLst>
                                      </p:cBhvr>
                                      <p:tavLst>
                                        <p:tav tm="0">
                                          <p:val>
                                            <p:fltVal val="90"/>
                                          </p:val>
                                        </p:tav>
                                        <p:tav tm="100000">
                                          <p:val>
                                            <p:fltVal val="0"/>
                                          </p:val>
                                        </p:tav>
                                      </p:tavLst>
                                    </p:anim>
                                    <p:animEffect transition="in" filter="fade">
                                      <p:cBhvr>
                                        <p:cTn id="34"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NZ" dirty="0" smtClean="0"/>
              <a:t>The Ascender</a:t>
            </a:r>
            <a:endParaRPr lang="en-NZ" dirty="0"/>
          </a:p>
        </p:txBody>
      </p:sp>
      <p:sp>
        <p:nvSpPr>
          <p:cNvPr id="3" name="Content Placeholder 2"/>
          <p:cNvSpPr>
            <a:spLocks noGrp="1"/>
          </p:cNvSpPr>
          <p:nvPr>
            <p:ph idx="1"/>
          </p:nvPr>
        </p:nvSpPr>
        <p:spPr>
          <a:xfrm>
            <a:off x="457200" y="990600"/>
            <a:ext cx="8229600" cy="4572001"/>
          </a:xfrm>
        </p:spPr>
        <p:txBody>
          <a:bodyPr>
            <a:noAutofit/>
          </a:bodyPr>
          <a:lstStyle/>
          <a:p>
            <a:pPr>
              <a:buNone/>
            </a:pPr>
            <a:r>
              <a:rPr lang="en-NZ" sz="1900" dirty="0" smtClean="0"/>
              <a:t>Ascender carries one pilot and one passenger or experiment. The passenger remains strapped in his/her seat during the flight. Ascender takes off from an ordinary airfield using its turbo-fan engine and climbs at subsonic speed to a height of 8 km. The pilot then starts the rocket engine and pulls up into a steep climb. Ascender has a maximum speed of around Mach 3 on a steep climb and can reach a height of 100 km.</a:t>
            </a:r>
          </a:p>
          <a:p>
            <a:pPr>
              <a:buNone/>
            </a:pPr>
            <a:r>
              <a:rPr lang="en-NZ" sz="1900" dirty="0" smtClean="0"/>
              <a:t>At that time, the passenger will see superb views of Earth and will see the sky turn black even in daytime. Then Ascender enters a steep dive, where a passenger can experience two minutes of weightlessness. On reaching the atmosphere, the pilot pulls out of the dive and flies back to the airfield from which they took off 30 minutes previously.</a:t>
            </a:r>
          </a:p>
          <a:p>
            <a:pPr>
              <a:buNone/>
            </a:pPr>
            <a:r>
              <a:rPr lang="en-NZ" sz="1900" dirty="0" smtClean="0"/>
              <a:t>Ascender would be the first spaceplane capable of taking off under its own power and of making several flights to space per day. Ascender could be flying in three years as a research aeroplane, and carrying passengers on space experience flights within seven </a:t>
            </a:r>
            <a:r>
              <a:rPr lang="en-NZ" sz="2100" dirty="0" smtClean="0"/>
              <a:t>years. </a:t>
            </a:r>
            <a:endParaRPr lang="en-NZ" sz="2100" dirty="0"/>
          </a:p>
        </p:txBody>
      </p:sp>
      <p:pic>
        <p:nvPicPr>
          <p:cNvPr id="4" name="Picture 3" descr="ascender_580.gif"/>
          <p:cNvPicPr>
            <a:picLocks noChangeAspect="1"/>
          </p:cNvPicPr>
          <p:nvPr/>
        </p:nvPicPr>
        <p:blipFill>
          <a:blip r:embed="rId2" cstate="print"/>
          <a:stretch>
            <a:fillRect/>
          </a:stretch>
        </p:blipFill>
        <p:spPr>
          <a:xfrm>
            <a:off x="5257800" y="5181600"/>
            <a:ext cx="3124200" cy="152202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iterate type="lt">
                                    <p:tmPct val="5000"/>
                                  </p:iterate>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iterate type="lt">
                                    <p:tmPct val="5000"/>
                                  </p:iterate>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iterate type="lt">
                                    <p:tmPct val="5000"/>
                                  </p:iterate>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2" end="2"/>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nodeType="clickEffect">
                                  <p:stCondLst>
                                    <p:cond delay="0"/>
                                  </p:stCondLst>
                                  <p:iterate type="lt">
                                    <p:tmPct val="5000"/>
                                  </p:iterate>
                                  <p:childTnLst>
                                    <p:set>
                                      <p:cBhvr>
                                        <p:cTn id="38" dur="1" fill="hold">
                                          <p:stCondLst>
                                            <p:cond delay="0"/>
                                          </p:stCondLst>
                                        </p:cTn>
                                        <p:tgtEl>
                                          <p:spTgt spid="4"/>
                                        </p:tgtEl>
                                        <p:attrNameLst>
                                          <p:attrName>style.visibility</p:attrName>
                                        </p:attrNameLst>
                                      </p:cBhvr>
                                      <p:to>
                                        <p:strVal val="visible"/>
                                      </p:to>
                                    </p:set>
                                    <p:anim calcmode="lin" valueType="num">
                                      <p:cBhvr>
                                        <p:cTn id="39" dur="1000" fill="hold"/>
                                        <p:tgtEl>
                                          <p:spTgt spid="4"/>
                                        </p:tgtEl>
                                        <p:attrNameLst>
                                          <p:attrName>ppt_w</p:attrName>
                                        </p:attrNameLst>
                                      </p:cBhvr>
                                      <p:tavLst>
                                        <p:tav tm="0">
                                          <p:val>
                                            <p:fltVal val="0"/>
                                          </p:val>
                                        </p:tav>
                                        <p:tav tm="100000">
                                          <p:val>
                                            <p:strVal val="#ppt_w"/>
                                          </p:val>
                                        </p:tav>
                                      </p:tavLst>
                                    </p:anim>
                                    <p:anim calcmode="lin" valueType="num">
                                      <p:cBhvr>
                                        <p:cTn id="40" dur="1000" fill="hold"/>
                                        <p:tgtEl>
                                          <p:spTgt spid="4"/>
                                        </p:tgtEl>
                                        <p:attrNameLst>
                                          <p:attrName>ppt_h</p:attrName>
                                        </p:attrNameLst>
                                      </p:cBhvr>
                                      <p:tavLst>
                                        <p:tav tm="0">
                                          <p:val>
                                            <p:fltVal val="0"/>
                                          </p:val>
                                        </p:tav>
                                        <p:tav tm="100000">
                                          <p:val>
                                            <p:strVal val="#ppt_h"/>
                                          </p:val>
                                        </p:tav>
                                      </p:tavLst>
                                    </p:anim>
                                    <p:anim calcmode="lin" valueType="num">
                                      <p:cBhvr>
                                        <p:cTn id="41" dur="1000" fill="hold"/>
                                        <p:tgtEl>
                                          <p:spTgt spid="4"/>
                                        </p:tgtEl>
                                        <p:attrNameLst>
                                          <p:attrName>style.rotation</p:attrName>
                                        </p:attrNameLst>
                                      </p:cBhvr>
                                      <p:tavLst>
                                        <p:tav tm="0">
                                          <p:val>
                                            <p:fltVal val="90"/>
                                          </p:val>
                                        </p:tav>
                                        <p:tav tm="100000">
                                          <p:val>
                                            <p:fltVal val="0"/>
                                          </p:val>
                                        </p:tav>
                                      </p:tavLst>
                                    </p:anim>
                                    <p:animEffect transition="in" filter="fade">
                                      <p:cBhvr>
                                        <p:cTn id="42"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 galactic suite</a:t>
            </a:r>
            <a:endParaRPr lang="en-NZ" dirty="0"/>
          </a:p>
        </p:txBody>
      </p:sp>
      <p:sp>
        <p:nvSpPr>
          <p:cNvPr id="3" name="Content Placeholder 2"/>
          <p:cNvSpPr>
            <a:spLocks noGrp="1"/>
          </p:cNvSpPr>
          <p:nvPr>
            <p:ph idx="1"/>
          </p:nvPr>
        </p:nvSpPr>
        <p:spPr>
          <a:xfrm>
            <a:off x="457200" y="1600200"/>
            <a:ext cx="5867400" cy="4525963"/>
          </a:xfrm>
        </p:spPr>
        <p:txBody>
          <a:bodyPr>
            <a:normAutofit fontScale="85000" lnSpcReduction="20000"/>
          </a:bodyPr>
          <a:lstStyle/>
          <a:p>
            <a:r>
              <a:rPr lang="en-NZ" dirty="0"/>
              <a:t>A</a:t>
            </a:r>
            <a:r>
              <a:rPr lang="en-NZ" dirty="0" smtClean="0"/>
              <a:t> </a:t>
            </a:r>
            <a:r>
              <a:rPr lang="en-NZ" dirty="0"/>
              <a:t>future space hotel promoted by a Spanish company is set to launch in 2012. It will cost $4.5 million for three nights stay, and people will be transported </a:t>
            </a:r>
            <a:r>
              <a:rPr lang="en-NZ" dirty="0" smtClean="0"/>
              <a:t>by their spaceship will be a space tourism spacecraft designed to carry at least four passengers and two pilot-astronauts into orbit, at a speed of 28,000km/h to an altitude of 400km, using a double hybrid rocket engine (DHRE). It will also include new solutions to optimize both the passenger experience in space.</a:t>
            </a:r>
          </a:p>
          <a:p>
            <a:endParaRPr lang="en-NZ" dirty="0"/>
          </a:p>
          <a:p>
            <a:pPr>
              <a:buNone/>
            </a:pPr>
            <a:endParaRPr lang="en-NZ" dirty="0"/>
          </a:p>
        </p:txBody>
      </p:sp>
      <p:pic>
        <p:nvPicPr>
          <p:cNvPr id="4" name="Picture 3" descr="http://4.bp.blogspot.com/_gHLi5No8dSY/SLQIbk-DDZI/AAAAAAAAA28/mHbdbjDr_TQ/s400/GalacticSuite-space-hotel-2.jpg"/>
          <p:cNvPicPr/>
          <p:nvPr/>
        </p:nvPicPr>
        <p:blipFill>
          <a:blip r:embed="rId2" cstate="print"/>
          <a:srcRect/>
          <a:stretch>
            <a:fillRect/>
          </a:stretch>
        </p:blipFill>
        <p:spPr bwMode="auto">
          <a:xfrm>
            <a:off x="6477000" y="1905000"/>
            <a:ext cx="2428875" cy="2362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iterate type="lt">
                                    <p:tmPct val="5000"/>
                                  </p:iterate>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iterate type="lt">
                                    <p:tmPct val="5000"/>
                                  </p:iterate>
                                  <p:childTnLst>
                                    <p:set>
                                      <p:cBhvr>
                                        <p:cTn id="22" dur="1" fill="hold">
                                          <p:stCondLst>
                                            <p:cond delay="0"/>
                                          </p:stCondLst>
                                        </p:cTn>
                                        <p:tgtEl>
                                          <p:spTgt spid="4"/>
                                        </p:tgtEl>
                                        <p:attrNameLst>
                                          <p:attrName>style.visibility</p:attrName>
                                        </p:attrNameLst>
                                      </p:cBhvr>
                                      <p:to>
                                        <p:strVal val="visible"/>
                                      </p:to>
                                    </p:set>
                                    <p:anim calcmode="lin" valueType="num">
                                      <p:cBhvr>
                                        <p:cTn id="23" dur="1000" fill="hold"/>
                                        <p:tgtEl>
                                          <p:spTgt spid="4"/>
                                        </p:tgtEl>
                                        <p:attrNameLst>
                                          <p:attrName>ppt_w</p:attrName>
                                        </p:attrNameLst>
                                      </p:cBhvr>
                                      <p:tavLst>
                                        <p:tav tm="0">
                                          <p:val>
                                            <p:fltVal val="0"/>
                                          </p:val>
                                        </p:tav>
                                        <p:tav tm="100000">
                                          <p:val>
                                            <p:strVal val="#ppt_w"/>
                                          </p:val>
                                        </p:tav>
                                      </p:tavLst>
                                    </p:anim>
                                    <p:anim calcmode="lin" valueType="num">
                                      <p:cBhvr>
                                        <p:cTn id="24" dur="1000" fill="hold"/>
                                        <p:tgtEl>
                                          <p:spTgt spid="4"/>
                                        </p:tgtEl>
                                        <p:attrNameLst>
                                          <p:attrName>ppt_h</p:attrName>
                                        </p:attrNameLst>
                                      </p:cBhvr>
                                      <p:tavLst>
                                        <p:tav tm="0">
                                          <p:val>
                                            <p:fltVal val="0"/>
                                          </p:val>
                                        </p:tav>
                                        <p:tav tm="100000">
                                          <p:val>
                                            <p:strVal val="#ppt_h"/>
                                          </p:val>
                                        </p:tav>
                                      </p:tavLst>
                                    </p:anim>
                                    <p:anim calcmode="lin" valueType="num">
                                      <p:cBhvr>
                                        <p:cTn id="25" dur="1000" fill="hold"/>
                                        <p:tgtEl>
                                          <p:spTgt spid="4"/>
                                        </p:tgtEl>
                                        <p:attrNameLst>
                                          <p:attrName>style.rotation</p:attrName>
                                        </p:attrNameLst>
                                      </p:cBhvr>
                                      <p:tavLst>
                                        <p:tav tm="0">
                                          <p:val>
                                            <p:fltVal val="90"/>
                                          </p:val>
                                        </p:tav>
                                        <p:tav tm="100000">
                                          <p:val>
                                            <p:fltVal val="0"/>
                                          </p:val>
                                        </p:tav>
                                      </p:tavLst>
                                    </p:anim>
                                    <p:animEffect transition="in" filter="fade">
                                      <p:cBhvr>
                                        <p:cTn id="2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143</TotalTime>
  <Words>668</Words>
  <Application>Microsoft Office PowerPoint</Application>
  <PresentationFormat>On-screen Show (4:3)</PresentationFormat>
  <Paragraphs>39</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Future Plans for Space Travel </vt:lpstr>
      <vt:lpstr>Focus Question</vt:lpstr>
      <vt:lpstr>Contents</vt:lpstr>
      <vt:lpstr>Barack Obama’s Predictions for space travel</vt:lpstr>
      <vt:lpstr>Sir Richard Branson’s “Mothership Eve”</vt:lpstr>
      <vt:lpstr>Space Ship One</vt:lpstr>
      <vt:lpstr>The Spacebus</vt:lpstr>
      <vt:lpstr>The Ascender</vt:lpstr>
      <vt:lpstr>The galactic suite</vt:lpstr>
      <vt:lpstr>Bibliography</vt:lpstr>
      <vt:lpstr>THE END</vt:lpstr>
    </vt:vector>
  </TitlesOfParts>
  <Company>Riccarton High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Future plans for space travel </dc:title>
  <dc:creator>matthewhansen</dc:creator>
  <cp:lastModifiedBy>RHS</cp:lastModifiedBy>
  <cp:revision>19</cp:revision>
  <dcterms:created xsi:type="dcterms:W3CDTF">2010-12-06T19:51:55Z</dcterms:created>
  <dcterms:modified xsi:type="dcterms:W3CDTF">2010-12-08T19:50:21Z</dcterms:modified>
</cp:coreProperties>
</file>